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libri (MS)" charset="1" panose="020F0502020204030204"/>
      <p:regular r:id="rId19"/>
    </p:embeddedFont>
    <p:embeddedFont>
      <p:font typeface="Archivo Black" charset="1" panose="020B0A03020202020B04"/>
      <p:regular r:id="rId20"/>
    </p:embeddedFont>
    <p:embeddedFont>
      <p:font typeface="Space Mono Bold" charset="1" panose="02000809030000020004"/>
      <p:regular r:id="rId21"/>
    </p:embeddedFont>
    <p:embeddedFont>
      <p:font typeface="Poppins Light" charset="1" panose="00000400000000000000"/>
      <p:regular r:id="rId22"/>
    </p:embeddedFont>
    <p:embeddedFont>
      <p:font typeface="Poppins" charset="1" panose="00000500000000000000"/>
      <p:regular r:id="rId23"/>
    </p:embeddedFont>
    <p:embeddedFont>
      <p:font typeface="Calibri (MS) Light" charset="1" panose="020F0302020204030204"/>
      <p:regular r:id="rId24"/>
    </p:embeddedFont>
    <p:embeddedFont>
      <p:font typeface="Poppins Bold" charset="1" panose="00000800000000000000"/>
      <p:regular r:id="rId25"/>
    </p:embeddedFont>
    <p:embeddedFont>
      <p:font typeface="Computer Says No" charset="1" panose="00000400000000000000"/>
      <p:regular r:id="rId26"/>
    </p:embeddedFont>
    <p:embeddedFont>
      <p:font typeface="Canva Sans Bold" charset="1" panose="020B0803030501040103"/>
      <p:regular r:id="rId27"/>
    </p:embeddedFont>
    <p:embeddedFont>
      <p:font typeface="Canva Sans" charset="1" panose="020B0503030501040103"/>
      <p:regular r:id="rId28"/>
    </p:embeddedFont>
    <p:embeddedFont>
      <p:font typeface="Calibri (MS) Bold" charset="1" panose="020F070203040403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26.png" Type="http://schemas.openxmlformats.org/officeDocument/2006/relationships/image"/><Relationship Id="rId4" Target="../media/image1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23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2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3.png" Type="http://schemas.openxmlformats.org/officeDocument/2006/relationships/image"/><Relationship Id="rId4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75786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12819">
            <a:off x="4870346" y="-2724501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13160" y="-3557487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47823" y="1363632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142727" y="8517916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14195" y="6716815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3" y="0"/>
                </a:lnTo>
                <a:lnTo>
                  <a:pt x="71167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72017" y="3931259"/>
            <a:ext cx="13212807" cy="3015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 spc="-473">
                <a:solidFill>
                  <a:srgbClr val="1D4355"/>
                </a:solidFill>
                <a:latin typeface="Calibri (MS)"/>
              </a:rPr>
              <a:t>welcome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53038" y="-252614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5645161" y="858431"/>
            <a:ext cx="8652476" cy="1215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4"/>
              </a:lnSpc>
              <a:spcBef>
                <a:spcPct val="0"/>
              </a:spcBef>
            </a:pPr>
            <a:r>
              <a:rPr lang="en-US" sz="9631" u="sng">
                <a:solidFill>
                  <a:srgbClr val="000000"/>
                </a:solidFill>
                <a:latin typeface="Calibri (MS)"/>
              </a:rPr>
              <a:t>CONCLUSION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5771312" y="8367294"/>
            <a:ext cx="4350231" cy="3327808"/>
          </a:xfrm>
          <a:custGeom>
            <a:avLst/>
            <a:gdLst/>
            <a:ahLst/>
            <a:cxnLst/>
            <a:rect r="r" b="b" t="t" l="l"/>
            <a:pathLst>
              <a:path h="3327808" w="4350231">
                <a:moveTo>
                  <a:pt x="4350230" y="0"/>
                </a:moveTo>
                <a:lnTo>
                  <a:pt x="0" y="0"/>
                </a:lnTo>
                <a:lnTo>
                  <a:pt x="0" y="3327808"/>
                </a:lnTo>
                <a:lnTo>
                  <a:pt x="4350230" y="3327808"/>
                </a:lnTo>
                <a:lnTo>
                  <a:pt x="435023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254814" y="-4703088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01088" y="3450312"/>
            <a:ext cx="14158212" cy="514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4"/>
              </a:lnSpc>
            </a:pPr>
            <a:r>
              <a:rPr lang="en-US" sz="4188">
                <a:solidFill>
                  <a:srgbClr val="000000"/>
                </a:solidFill>
                <a:latin typeface="Canva Sans"/>
              </a:rPr>
              <a:t>We developed a functional calculator capable of performing addition and multiplication using assembly language in the emu8086 environment.The project has been a significant step in understanding the practical application of assembly language and the emu8086 emulator.</a:t>
            </a:r>
          </a:p>
          <a:p>
            <a:pPr algn="ctr">
              <a:lnSpc>
                <a:spcPts val="5864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CB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1170233" y="-590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90036" y="4002487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6" y="0"/>
                </a:lnTo>
                <a:lnTo>
                  <a:pt x="2965916" y="6828198"/>
                </a:lnTo>
                <a:lnTo>
                  <a:pt x="0" y="68281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1640" y="7042375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4"/>
                </a:lnTo>
                <a:lnTo>
                  <a:pt x="0" y="35697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02373" y="4288237"/>
            <a:ext cx="14185193" cy="14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95"/>
              </a:lnSpc>
              <a:spcBef>
                <a:spcPct val="0"/>
              </a:spcBef>
            </a:pPr>
            <a:r>
              <a:rPr lang="en-US" sz="11520">
                <a:solidFill>
                  <a:srgbClr val="000000"/>
                </a:solidFill>
                <a:latin typeface="Calibri (MS)"/>
              </a:rPr>
              <a:t>LIVE DEMONSTRATION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5091" y="4017300"/>
            <a:ext cx="7276977" cy="4114800"/>
          </a:xfrm>
          <a:custGeom>
            <a:avLst/>
            <a:gdLst/>
            <a:ahLst/>
            <a:cxnLst/>
            <a:rect r="r" b="b" t="t" l="l"/>
            <a:pathLst>
              <a:path h="4114800" w="7276977">
                <a:moveTo>
                  <a:pt x="0" y="0"/>
                </a:moveTo>
                <a:lnTo>
                  <a:pt x="7276978" y="0"/>
                </a:lnTo>
                <a:lnTo>
                  <a:pt x="72769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44618" y="1046077"/>
            <a:ext cx="4737077" cy="2186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20"/>
              </a:lnSpc>
              <a:spcBef>
                <a:spcPct val="0"/>
              </a:spcBef>
            </a:pPr>
            <a:r>
              <a:rPr lang="en-US" sz="17112" u="sng">
                <a:solidFill>
                  <a:srgbClr val="000000"/>
                </a:solidFill>
                <a:latin typeface="Calibri (MS) Bold"/>
              </a:rPr>
              <a:t>Q&amp;A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607293" y="7201703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8"/>
                </a:lnTo>
                <a:lnTo>
                  <a:pt x="0" y="5290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06557" y="-24800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368678" y="8377431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86338" y="-377506"/>
            <a:ext cx="2938073" cy="2505819"/>
          </a:xfrm>
          <a:custGeom>
            <a:avLst/>
            <a:gdLst/>
            <a:ahLst/>
            <a:cxnLst/>
            <a:rect r="r" b="b" t="t" l="l"/>
            <a:pathLst>
              <a:path h="2505819" w="2938073">
                <a:moveTo>
                  <a:pt x="0" y="0"/>
                </a:moveTo>
                <a:lnTo>
                  <a:pt x="2938073" y="0"/>
                </a:lnTo>
                <a:lnTo>
                  <a:pt x="2938073" y="2505819"/>
                </a:lnTo>
                <a:lnTo>
                  <a:pt x="0" y="2505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021110" y="5958420"/>
            <a:ext cx="0" cy="5145633"/>
          </a:xfrm>
          <a:prstGeom prst="line">
            <a:avLst/>
          </a:prstGeom>
          <a:ln cap="flat" w="38100">
            <a:solidFill>
              <a:srgbClr val="F7F7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7002060" y="-2572817"/>
            <a:ext cx="0" cy="5145633"/>
          </a:xfrm>
          <a:prstGeom prst="line">
            <a:avLst/>
          </a:prstGeom>
          <a:ln cap="flat" w="38100">
            <a:solidFill>
              <a:srgbClr val="F7F7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808745" y="542888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770" y="2536063"/>
            <a:ext cx="11519852" cy="3110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646"/>
              </a:lnSpc>
            </a:pPr>
            <a:r>
              <a:rPr lang="en-US" sz="16176">
                <a:solidFill>
                  <a:srgbClr val="000000"/>
                </a:solidFill>
                <a:latin typeface="Calibri (MS)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558622" y="5507733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5"/>
                </a:lnTo>
                <a:lnTo>
                  <a:pt x="0" y="8071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75786" y="7461756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854631">
            <a:off x="7802873" y="-3918483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45759" y="-3812922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74117" y="1380259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18197" y="9751370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69"/>
                </a:lnTo>
                <a:lnTo>
                  <a:pt x="0" y="4047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91849" y="7758680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3" y="0"/>
                </a:lnTo>
                <a:lnTo>
                  <a:pt x="71167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84107" y="7507962"/>
            <a:ext cx="5731321" cy="72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0"/>
              </a:lnSpc>
            </a:pPr>
            <a:r>
              <a:rPr lang="en-US" sz="4164">
                <a:solidFill>
                  <a:srgbClr val="000000"/>
                </a:solidFill>
                <a:latin typeface="Archivo Black"/>
              </a:rPr>
              <a:t>PRESENTED BY 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84107" y="8177026"/>
            <a:ext cx="9103893" cy="1574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Shariful islam sajib sarker       id: 2125051016 Mehadi hasan                      id: 2125051003  Sowrobh Bhuiyan                   id: 2125051026</a:t>
            </a:r>
          </a:p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Ayesha Akter Siddiqa              id: 2125051118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189759"/>
            <a:ext cx="13322436" cy="506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73"/>
              </a:lnSpc>
            </a:pPr>
            <a:r>
              <a:rPr lang="en-US" sz="9624">
                <a:solidFill>
                  <a:srgbClr val="000000"/>
                </a:solidFill>
                <a:latin typeface="Space Mono Bold"/>
              </a:rPr>
              <a:t>Addition and Multiplication</a:t>
            </a:r>
          </a:p>
          <a:p>
            <a:pPr algn="ctr">
              <a:lnSpc>
                <a:spcPts val="13473"/>
              </a:lnSpc>
            </a:pPr>
            <a:r>
              <a:rPr lang="en-US" sz="9624">
                <a:solidFill>
                  <a:srgbClr val="000000"/>
                </a:solidFill>
                <a:latin typeface="Space Mono Bold"/>
              </a:rPr>
              <a:t>Calculator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67593" y="7494761"/>
            <a:ext cx="5822325" cy="72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0"/>
              </a:lnSpc>
            </a:pPr>
            <a:r>
              <a:rPr lang="en-US" sz="4164">
                <a:solidFill>
                  <a:srgbClr val="000000"/>
                </a:solidFill>
                <a:latin typeface="Archivo Black"/>
              </a:rPr>
              <a:t>PRESENTED TO 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32576" y="8098243"/>
            <a:ext cx="6305406" cy="1970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Name : Tahmina Yeasmin Lima   </a:t>
            </a:r>
          </a:p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Designation : Lecturer of uits</a:t>
            </a:r>
          </a:p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Name : Nourin Jahan Misho     </a:t>
            </a:r>
          </a:p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Designation : Lecturer of uits</a:t>
            </a:r>
          </a:p>
          <a:p>
            <a:pPr algn="ctr">
              <a:lnSpc>
                <a:spcPts val="3124"/>
              </a:lnSpc>
            </a:pPr>
          </a:p>
        </p:txBody>
      </p:sp>
      <p:sp>
        <p:nvSpPr>
          <p:cNvPr name="AutoShape 13" id="13"/>
          <p:cNvSpPr/>
          <p:nvPr/>
        </p:nvSpPr>
        <p:spPr>
          <a:xfrm>
            <a:off x="8587586" y="7439695"/>
            <a:ext cx="0" cy="262874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96678" y="1290997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7F7F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7F7F7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5650294" y="2123101"/>
            <a:ext cx="9382000" cy="1054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48"/>
              </a:lnSpc>
              <a:spcBef>
                <a:spcPct val="0"/>
              </a:spcBef>
            </a:pPr>
            <a:r>
              <a:rPr lang="en-US" sz="8400" u="sng">
                <a:solidFill>
                  <a:srgbClr val="000000"/>
                </a:solidFill>
                <a:latin typeface="Calibri (MS)"/>
              </a:rPr>
              <a:t>TABLE OF CONTENTS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06887" y="4342065"/>
            <a:ext cx="6437029" cy="380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Introduction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Background Study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Objectives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Features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Functional Requirements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Non-functional Requirements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15392" y="4342065"/>
            <a:ext cx="738209" cy="380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01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02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03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04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05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06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07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257862" y="958913"/>
            <a:ext cx="12553315" cy="1495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3"/>
              </a:lnSpc>
              <a:spcBef>
                <a:spcPct val="0"/>
              </a:spcBef>
            </a:pPr>
            <a:r>
              <a:rPr lang="en-US" sz="11713" u="sng">
                <a:solidFill>
                  <a:srgbClr val="000000"/>
                </a:solidFill>
                <a:latin typeface="Calibri (MS)"/>
              </a:rPr>
              <a:t>INTRODUCTION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6061" y="2873757"/>
            <a:ext cx="10600769" cy="2520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7"/>
              </a:lnSpc>
            </a:pPr>
            <a:r>
              <a:rPr lang="en-US" sz="3498">
                <a:solidFill>
                  <a:srgbClr val="000000"/>
                </a:solidFill>
                <a:latin typeface="Calibri (MS) Light"/>
              </a:rPr>
              <a:t>The aim of this project is to develop a calculator capable of performing basic arithmetic operations, specifically addition and multiplication, using assembly language in the emu8086 environment.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6061" y="6094938"/>
            <a:ext cx="10766455" cy="1938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6"/>
              </a:lnSpc>
            </a:pPr>
            <a:r>
              <a:rPr lang="en-US" sz="3554">
                <a:solidFill>
                  <a:srgbClr val="000000"/>
                </a:solidFill>
                <a:latin typeface="Calibri (MS) Light"/>
              </a:rPr>
              <a:t>By developing this calculator, we can better appreciate the importance of low-level programs and gain practical experience with microprocessor operations.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412819">
            <a:off x="12798670" y="2686141"/>
            <a:ext cx="6140092" cy="5369849"/>
          </a:xfrm>
          <a:custGeom>
            <a:avLst/>
            <a:gdLst/>
            <a:ahLst/>
            <a:cxnLst/>
            <a:rect r="r" b="b" t="t" l="l"/>
            <a:pathLst>
              <a:path h="5369849" w="6140092">
                <a:moveTo>
                  <a:pt x="0" y="0"/>
                </a:moveTo>
                <a:lnTo>
                  <a:pt x="6140092" y="0"/>
                </a:lnTo>
                <a:lnTo>
                  <a:pt x="6140092" y="5369848"/>
                </a:lnTo>
                <a:lnTo>
                  <a:pt x="0" y="5369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625132" y="3662943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7" y="0"/>
                </a:lnTo>
                <a:lnTo>
                  <a:pt x="6988487" y="5595357"/>
                </a:lnTo>
                <a:lnTo>
                  <a:pt x="0" y="55953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49126" y="2146973"/>
            <a:ext cx="7173631" cy="830809"/>
            <a:chOff x="0" y="0"/>
            <a:chExt cx="1889351" cy="2188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89351" cy="218814"/>
            </a:xfrm>
            <a:custGeom>
              <a:avLst/>
              <a:gdLst/>
              <a:ahLst/>
              <a:cxnLst/>
              <a:rect r="r" b="b" t="t" l="l"/>
              <a:pathLst>
                <a:path h="218814" w="1889351">
                  <a:moveTo>
                    <a:pt x="0" y="0"/>
                  </a:moveTo>
                  <a:lnTo>
                    <a:pt x="1889351" y="0"/>
                  </a:lnTo>
                  <a:lnTo>
                    <a:pt x="1889351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33350"/>
              <a:ext cx="1889351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Assembly Language Programming: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086592" y="-3248673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8"/>
                </a:lnTo>
                <a:lnTo>
                  <a:pt x="0" y="56407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68142" y="2844432"/>
            <a:ext cx="14507025" cy="175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Assembly language is a low-level programming language that is closely related to machine code. It provides a way to write instructions that a microprocessor can execute directly.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752275" y="4728096"/>
            <a:ext cx="5148836" cy="830809"/>
            <a:chOff x="0" y="0"/>
            <a:chExt cx="1356072" cy="2188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56072" cy="218814"/>
            </a:xfrm>
            <a:custGeom>
              <a:avLst/>
              <a:gdLst/>
              <a:ahLst/>
              <a:cxnLst/>
              <a:rect r="r" b="b" t="t" l="l"/>
              <a:pathLst>
                <a:path h="218814" w="1356072">
                  <a:moveTo>
                    <a:pt x="0" y="0"/>
                  </a:moveTo>
                  <a:lnTo>
                    <a:pt x="1356072" y="0"/>
                  </a:lnTo>
                  <a:lnTo>
                    <a:pt x="1356072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33350"/>
              <a:ext cx="1356072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Intel 8086 Microprocessor: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752275" y="5558904"/>
            <a:ext cx="14491158" cy="1159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7"/>
              </a:lnSpc>
            </a:pPr>
            <a:r>
              <a:rPr lang="en-US" sz="2899">
                <a:solidFill>
                  <a:srgbClr val="000000"/>
                </a:solidFill>
                <a:latin typeface="Poppins Light"/>
              </a:rPr>
              <a:t>The Intel 8086 microprocessor, is a 16-bit processor that played a crucial role in the development of personal computing.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17472" y="536847"/>
            <a:ext cx="11924592" cy="127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4"/>
              </a:lnSpc>
              <a:spcBef>
                <a:spcPct val="0"/>
              </a:spcBef>
            </a:pPr>
            <a:r>
              <a:rPr lang="en-US" sz="10006" u="sng">
                <a:solidFill>
                  <a:srgbClr val="000000"/>
                </a:solidFill>
                <a:latin typeface="Calibri (MS)"/>
              </a:rPr>
              <a:t>BACKGROUND STUDY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752275" y="7050530"/>
            <a:ext cx="3876194" cy="830809"/>
            <a:chOff x="0" y="0"/>
            <a:chExt cx="1020891" cy="2188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20891" cy="218814"/>
            </a:xfrm>
            <a:custGeom>
              <a:avLst/>
              <a:gdLst/>
              <a:ahLst/>
              <a:cxnLst/>
              <a:rect r="r" b="b" t="t" l="l"/>
              <a:pathLst>
                <a:path h="218814" w="1020891">
                  <a:moveTo>
                    <a:pt x="0" y="0"/>
                  </a:moveTo>
                  <a:lnTo>
                    <a:pt x="1020891" y="0"/>
                  </a:lnTo>
                  <a:lnTo>
                    <a:pt x="1020891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1020891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emu8086 Emulator: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768142" y="7747989"/>
            <a:ext cx="14491158" cy="175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emu8086 is a popular emulator that simulates the Intel 8086 microprocessor. It is widely used for educational purposes to teach and learn assembly language programming.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1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54814" y="-5600846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699597" y="4263985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66651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46855" y="3000296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25592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17768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30" y="0"/>
                </a:lnTo>
                <a:lnTo>
                  <a:pt x="2113330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12038921" y="4147940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8222812" y="4147940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4479980" y="4124127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-2943952" y="-533679"/>
            <a:ext cx="3972652" cy="4114800"/>
          </a:xfrm>
          <a:custGeom>
            <a:avLst/>
            <a:gdLst/>
            <a:ahLst/>
            <a:cxnLst/>
            <a:rect r="r" b="b" t="t" l="l"/>
            <a:pathLst>
              <a:path h="4114800" w="3972652">
                <a:moveTo>
                  <a:pt x="0" y="0"/>
                </a:moveTo>
                <a:lnTo>
                  <a:pt x="3972652" y="0"/>
                </a:lnTo>
                <a:lnTo>
                  <a:pt x="397265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793123" y="6684478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2" y="0"/>
                </a:lnTo>
                <a:lnTo>
                  <a:pt x="71167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70397" y="3796065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1D4355"/>
                </a:solidFill>
                <a:latin typeface="Computer Says No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52022" y="3731249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1D4355"/>
                </a:solidFill>
                <a:latin typeface="Computer Says No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29339" y="3798416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1D4355"/>
                </a:solidFill>
                <a:latin typeface="Computer Says No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117818" y="3798416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1D4355"/>
                </a:solidFill>
                <a:latin typeface="Computer Says No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363231" y="5447371"/>
            <a:ext cx="3664498" cy="352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Enhance understanding of low-level programming and microprocessor operations.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82172" y="5447371"/>
            <a:ext cx="3779181" cy="2340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Provide a user-friendly interface for input and result display.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433771" y="5447371"/>
            <a:ext cx="3121512" cy="29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Utilize the emu8086 emulator for testing and demonstration.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0271" y="5447371"/>
            <a:ext cx="3725268" cy="29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Develop an assembly language program for addition and multiplication.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49841" y="1009171"/>
            <a:ext cx="11924592" cy="127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4"/>
              </a:lnSpc>
              <a:spcBef>
                <a:spcPct val="0"/>
              </a:spcBef>
            </a:pPr>
            <a:r>
              <a:rPr lang="en-US" sz="10006" u="sng">
                <a:solidFill>
                  <a:srgbClr val="000000"/>
                </a:solidFill>
                <a:latin typeface="Calibri (MS)"/>
              </a:rPr>
              <a:t>OBJECTIVES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84593" y="-1063371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2"/>
                </a:lnTo>
                <a:lnTo>
                  <a:pt x="0" y="4184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40747" y="-748169"/>
            <a:ext cx="3646891" cy="3120771"/>
          </a:xfrm>
          <a:custGeom>
            <a:avLst/>
            <a:gdLst/>
            <a:ahLst/>
            <a:cxnLst/>
            <a:rect r="r" b="b" t="t" l="l"/>
            <a:pathLst>
              <a:path h="3120771" w="3646891">
                <a:moveTo>
                  <a:pt x="0" y="0"/>
                </a:moveTo>
                <a:lnTo>
                  <a:pt x="3646891" y="0"/>
                </a:lnTo>
                <a:lnTo>
                  <a:pt x="3646891" y="3120771"/>
                </a:lnTo>
                <a:lnTo>
                  <a:pt x="0" y="31207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00567" y="9034090"/>
            <a:ext cx="2938073" cy="2505819"/>
          </a:xfrm>
          <a:custGeom>
            <a:avLst/>
            <a:gdLst/>
            <a:ahLst/>
            <a:cxnLst/>
            <a:rect r="r" b="b" t="t" l="l"/>
            <a:pathLst>
              <a:path h="2505819" w="2938073">
                <a:moveTo>
                  <a:pt x="0" y="0"/>
                </a:moveTo>
                <a:lnTo>
                  <a:pt x="2938073" y="0"/>
                </a:lnTo>
                <a:lnTo>
                  <a:pt x="2938073" y="2505820"/>
                </a:lnTo>
                <a:lnTo>
                  <a:pt x="0" y="2505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687456">
            <a:off x="16301674" y="8694028"/>
            <a:ext cx="3972652" cy="4114800"/>
          </a:xfrm>
          <a:custGeom>
            <a:avLst/>
            <a:gdLst/>
            <a:ahLst/>
            <a:cxnLst/>
            <a:rect r="r" b="b" t="t" l="l"/>
            <a:pathLst>
              <a:path h="4114800" w="3972652">
                <a:moveTo>
                  <a:pt x="0" y="0"/>
                </a:moveTo>
                <a:lnTo>
                  <a:pt x="3972652" y="0"/>
                </a:lnTo>
                <a:lnTo>
                  <a:pt x="397265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63653" y="3808789"/>
            <a:ext cx="16895647" cy="4363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Addition Operation: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Input two numbers and display their sum.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Multiplication Operation: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Input two numbers and display their product.                                                                                        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User Input Handling: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Accept numeric input from the keyboard.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Result Display: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Output results to the screen.                                                     </a:t>
            </a:r>
          </a:p>
          <a:p>
            <a:pPr algn="ctr">
              <a:lnSpc>
                <a:spcPts val="581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808764" y="1059866"/>
            <a:ext cx="7593179" cy="131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06"/>
              </a:lnSpc>
              <a:spcBef>
                <a:spcPct val="0"/>
              </a:spcBef>
            </a:pPr>
            <a:r>
              <a:rPr lang="en-US" sz="10287" u="sng">
                <a:solidFill>
                  <a:srgbClr val="000000"/>
                </a:solidFill>
                <a:latin typeface="Calibri (MS)"/>
              </a:rPr>
              <a:t>FEATURES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33787" y="3397557"/>
            <a:ext cx="7869910" cy="8611930"/>
          </a:xfrm>
          <a:custGeom>
            <a:avLst/>
            <a:gdLst/>
            <a:ahLst/>
            <a:cxnLst/>
            <a:rect r="r" b="b" t="t" l="l"/>
            <a:pathLst>
              <a:path h="8611930" w="7869910">
                <a:moveTo>
                  <a:pt x="0" y="0"/>
                </a:moveTo>
                <a:lnTo>
                  <a:pt x="7869910" y="0"/>
                </a:lnTo>
                <a:lnTo>
                  <a:pt x="7869910" y="8611931"/>
                </a:lnTo>
                <a:lnTo>
                  <a:pt x="0" y="86119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57826" y="-1300971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2"/>
                </a:lnTo>
                <a:lnTo>
                  <a:pt x="0" y="2601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97462" y="1006814"/>
            <a:ext cx="14605640" cy="113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16"/>
              </a:lnSpc>
              <a:spcBef>
                <a:spcPct val="0"/>
              </a:spcBef>
            </a:pPr>
            <a:r>
              <a:rPr lang="en-US" sz="8912" u="sng">
                <a:solidFill>
                  <a:srgbClr val="000000"/>
                </a:solidFill>
                <a:latin typeface="Calibri (MS)"/>
              </a:rPr>
              <a:t>FUNCTIONAL REQUIREMENTS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99340" y="3216582"/>
            <a:ext cx="8270999" cy="5024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Prompt the user to enter two numbers.                                    </a:t>
            </a:r>
          </a:p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Perform addition and display the result.                                  </a:t>
            </a:r>
          </a:p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Perform A multiplication and                          display the result.                   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934455">
            <a:off x="-2646712" y="-1499113"/>
            <a:ext cx="4644616" cy="4061973"/>
          </a:xfrm>
          <a:custGeom>
            <a:avLst/>
            <a:gdLst/>
            <a:ahLst/>
            <a:cxnLst/>
            <a:rect r="r" b="b" t="t" l="l"/>
            <a:pathLst>
              <a:path h="4061973" w="4644616">
                <a:moveTo>
                  <a:pt x="0" y="0"/>
                </a:moveTo>
                <a:lnTo>
                  <a:pt x="4644616" y="0"/>
                </a:lnTo>
                <a:lnTo>
                  <a:pt x="4644616" y="4061973"/>
                </a:lnTo>
                <a:lnTo>
                  <a:pt x="0" y="4061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09511" y="3718385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34912" y="1228725"/>
            <a:ext cx="15261838" cy="1000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684"/>
              </a:lnSpc>
              <a:spcBef>
                <a:spcPct val="0"/>
              </a:spcBef>
            </a:pPr>
            <a:r>
              <a:rPr lang="en-US" sz="7895" u="sng">
                <a:solidFill>
                  <a:srgbClr val="000000"/>
                </a:solidFill>
                <a:latin typeface="Calibri (MS)"/>
              </a:rPr>
              <a:t>NON-FUNCTIONAL REQUIREMENTS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7692" y="3860273"/>
            <a:ext cx="1096744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Performance: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Execute operations efficiently.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7692" y="5378253"/>
            <a:ext cx="1074303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Usability: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Simple and easy-to-use interface.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7692" y="6721266"/>
            <a:ext cx="1418619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Compatibility: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Run seamlessly on the emu8086 emulator.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0" y="8736103"/>
            <a:ext cx="2466192" cy="2074233"/>
          </a:xfrm>
          <a:custGeom>
            <a:avLst/>
            <a:gdLst/>
            <a:ahLst/>
            <a:cxnLst/>
            <a:rect r="r" b="b" t="t" l="l"/>
            <a:pathLst>
              <a:path h="2074233" w="2466192">
                <a:moveTo>
                  <a:pt x="0" y="0"/>
                </a:moveTo>
                <a:lnTo>
                  <a:pt x="2466192" y="0"/>
                </a:lnTo>
                <a:lnTo>
                  <a:pt x="2466192" y="2074234"/>
                </a:lnTo>
                <a:lnTo>
                  <a:pt x="0" y="2074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DAGFlr4DXes</dc:identifier>
  <dcterms:modified xsi:type="dcterms:W3CDTF">2011-08-01T06:04:30Z</dcterms:modified>
  <cp:revision>1</cp:revision>
  <dc:title>Addition and Multiplication Calculator</dc:title>
</cp:coreProperties>
</file>

<file path=docProps/thumbnail.jpeg>
</file>